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1194" y="-6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734BFD8-B1B0-4885-9815-989A92F93955}" type="datetimeFigureOut">
              <a:rPr lang="en-US" smtClean="0"/>
              <a:pPr/>
              <a:t>4/19/2011</a:t>
            </a:fld>
            <a:endParaRPr lang="en-US"/>
          </a:p>
        </p:txBody>
      </p:sp>
      <p:sp>
        <p:nvSpPr>
          <p:cNvPr id="16" name="Slide Number Placeholder 15"/>
          <p:cNvSpPr>
            <a:spLocks noGrp="1"/>
          </p:cNvSpPr>
          <p:nvPr>
            <p:ph type="sldNum" sz="quarter" idx="11"/>
          </p:nvPr>
        </p:nvSpPr>
        <p:spPr/>
        <p:txBody>
          <a:bodyPr/>
          <a:lstStyle/>
          <a:p>
            <a:fld id="{1EC3444A-CD76-4AF5-A733-1FBD8A06AF62}"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34BFD8-B1B0-4885-9815-989A92F93955}"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3444A-CD76-4AF5-A733-1FBD8A06AF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34BFD8-B1B0-4885-9815-989A92F93955}"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3444A-CD76-4AF5-A733-1FBD8A06AF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734BFD8-B1B0-4885-9815-989A92F93955}" type="datetimeFigureOut">
              <a:rPr lang="en-US" smtClean="0"/>
              <a:pPr/>
              <a:t>4/19/2011</a:t>
            </a:fld>
            <a:endParaRPr lang="en-US"/>
          </a:p>
        </p:txBody>
      </p:sp>
      <p:sp>
        <p:nvSpPr>
          <p:cNvPr id="15" name="Slide Number Placeholder 14"/>
          <p:cNvSpPr>
            <a:spLocks noGrp="1"/>
          </p:cNvSpPr>
          <p:nvPr>
            <p:ph type="sldNum" sz="quarter" idx="15"/>
          </p:nvPr>
        </p:nvSpPr>
        <p:spPr/>
        <p:txBody>
          <a:bodyPr/>
          <a:lstStyle>
            <a:lvl1pPr algn="ctr">
              <a:defRPr/>
            </a:lvl1pPr>
          </a:lstStyle>
          <a:p>
            <a:fld id="{1EC3444A-CD76-4AF5-A733-1FBD8A06AF62}"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34BFD8-B1B0-4885-9815-989A92F93955}" type="datetimeFigureOut">
              <a:rPr lang="en-US" smtClean="0"/>
              <a:pPr/>
              <a:t>4/19/2011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3444A-CD76-4AF5-A733-1FBD8A06AF62}"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34BFD8-B1B0-4885-9815-989A92F93955}" type="datetimeFigureOut">
              <a:rPr lang="en-US" smtClean="0"/>
              <a:pPr/>
              <a:t>4/19/2011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3444A-CD76-4AF5-A733-1FBD8A06AF6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EC3444A-CD76-4AF5-A733-1FBD8A06AF62}"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3734BFD8-B1B0-4885-9815-989A92F93955}" type="datetimeFigureOut">
              <a:rPr lang="en-US" smtClean="0"/>
              <a:pPr/>
              <a:t>4/19/2011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34BFD8-B1B0-4885-9815-989A92F93955}" type="datetimeFigureOut">
              <a:rPr lang="en-US" smtClean="0"/>
              <a:pPr/>
              <a:t>4/19/2011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3444A-CD76-4AF5-A733-1FBD8A06AF62}"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34BFD8-B1B0-4885-9815-989A92F93955}" type="datetimeFigureOut">
              <a:rPr lang="en-US" smtClean="0"/>
              <a:pPr/>
              <a:t>4/19/2011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C3444A-CD76-4AF5-A733-1FBD8A06AF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734BFD8-B1B0-4885-9815-989A92F93955}" type="datetimeFigureOut">
              <a:rPr lang="en-US" smtClean="0"/>
              <a:pPr/>
              <a:t>4/19/2011</a:t>
            </a:fld>
            <a:endParaRPr lang="en-US"/>
          </a:p>
        </p:txBody>
      </p:sp>
      <p:sp>
        <p:nvSpPr>
          <p:cNvPr id="9" name="Slide Number Placeholder 8"/>
          <p:cNvSpPr>
            <a:spLocks noGrp="1"/>
          </p:cNvSpPr>
          <p:nvPr>
            <p:ph type="sldNum" sz="quarter" idx="15"/>
          </p:nvPr>
        </p:nvSpPr>
        <p:spPr/>
        <p:txBody>
          <a:bodyPr/>
          <a:lstStyle/>
          <a:p>
            <a:fld id="{1EC3444A-CD76-4AF5-A733-1FBD8A06AF62}"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734BFD8-B1B0-4885-9815-989A92F93955}" type="datetimeFigureOut">
              <a:rPr lang="en-US" smtClean="0"/>
              <a:pPr/>
              <a:t>4/19/2011</a:t>
            </a:fld>
            <a:endParaRPr lang="en-US"/>
          </a:p>
        </p:txBody>
      </p:sp>
      <p:sp>
        <p:nvSpPr>
          <p:cNvPr id="9" name="Slide Number Placeholder 8"/>
          <p:cNvSpPr>
            <a:spLocks noGrp="1"/>
          </p:cNvSpPr>
          <p:nvPr>
            <p:ph type="sldNum" sz="quarter" idx="11"/>
          </p:nvPr>
        </p:nvSpPr>
        <p:spPr/>
        <p:txBody>
          <a:bodyPr/>
          <a:lstStyle/>
          <a:p>
            <a:fld id="{1EC3444A-CD76-4AF5-A733-1FBD8A06AF62}"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734BFD8-B1B0-4885-9815-989A92F93955}" type="datetimeFigureOut">
              <a:rPr lang="en-US" smtClean="0"/>
              <a:pPr/>
              <a:t>4/19/2011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EC3444A-CD76-4AF5-A733-1FBD8A06AF62}"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s9.com/images/portraits/8127_Donatello.jpg"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google.com/imgres?imgurl=http://www.shafe.co.uk/crystal/images/lshafe/Donatello_Gattamelata.jpg&amp;imgrefurl=http://www.shafe.co.uk/art/donatello-_gattamelata.asp&amp;h=850&amp;w=628&amp;sz=148&amp;tbnid=TEZxJDxD6NHo8M:&amp;tbnh=261&amp;tbnw=193&amp;prev=/search?q=donatello+gattamelata&amp;tbm=isch&amp;tbo=u&amp;zoom=1&amp;q=donatello+gattamelata&amp;hl=en&amp;usg=__MJWthO8q1qUTKMwPZXD7-q_GNkU=&amp;sa=X&amp;ei=CUKsTe65GMicgQfh58nzBQ&amp;ved=0CBgQ9QEwA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Born: 1386</a:t>
            </a:r>
          </a:p>
          <a:p>
            <a:r>
              <a:rPr lang="en-US" dirty="0" smtClean="0"/>
              <a:t>Died: 1466</a:t>
            </a:r>
            <a:endParaRPr lang="en-US" dirty="0"/>
          </a:p>
        </p:txBody>
      </p:sp>
      <p:sp>
        <p:nvSpPr>
          <p:cNvPr id="2" name="Title 1"/>
          <p:cNvSpPr>
            <a:spLocks noGrp="1"/>
          </p:cNvSpPr>
          <p:nvPr>
            <p:ph type="ctrTitle"/>
          </p:nvPr>
        </p:nvSpPr>
        <p:spPr>
          <a:xfrm>
            <a:off x="457200" y="228600"/>
            <a:ext cx="4495800" cy="1981200"/>
          </a:xfrm>
        </p:spPr>
        <p:txBody>
          <a:bodyPr/>
          <a:lstStyle/>
          <a:p>
            <a:r>
              <a:rPr lang="en-US" sz="6600" dirty="0" smtClean="0"/>
              <a:t>Donatello</a:t>
            </a:r>
            <a:endParaRPr lang="en-US" sz="6600" dirty="0"/>
          </a:p>
        </p:txBody>
      </p:sp>
      <p:pic>
        <p:nvPicPr>
          <p:cNvPr id="23554" name="Picture 2" descr="See full size image">
            <a:hlinkClick r:id="rId2"/>
          </p:cNvPr>
          <p:cNvPicPr>
            <a:picLocks noChangeAspect="1" noChangeArrowheads="1"/>
          </p:cNvPicPr>
          <p:nvPr/>
        </p:nvPicPr>
        <p:blipFill>
          <a:blip r:embed="rId3" cstate="print"/>
          <a:srcRect/>
          <a:stretch>
            <a:fillRect/>
          </a:stretch>
        </p:blipFill>
        <p:spPr bwMode="auto">
          <a:xfrm>
            <a:off x="5867400" y="609600"/>
            <a:ext cx="2072640" cy="2590800"/>
          </a:xfrm>
          <a:prstGeom prst="rect">
            <a:avLst/>
          </a:prstGeom>
          <a:noFill/>
        </p:spPr>
      </p:pic>
      <p:pic>
        <p:nvPicPr>
          <p:cNvPr id="23556" name="Picture 4" descr="http://www.oneonta.edu/faculty/farberas/arth/Images/110images/sl4images/Donatello_bron_David.jpg"/>
          <p:cNvPicPr>
            <a:picLocks noChangeAspect="1" noChangeArrowheads="1"/>
          </p:cNvPicPr>
          <p:nvPr/>
        </p:nvPicPr>
        <p:blipFill>
          <a:blip r:embed="rId4" cstate="print"/>
          <a:srcRect/>
          <a:stretch>
            <a:fillRect/>
          </a:stretch>
        </p:blipFill>
        <p:spPr bwMode="auto">
          <a:xfrm>
            <a:off x="228600" y="4038600"/>
            <a:ext cx="1828800" cy="227966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Donatello. Reproduced by permission of Archive Photos, Inc."/>
          <p:cNvPicPr>
            <a:picLocks noChangeAspect="1" noChangeArrowheads="1"/>
          </p:cNvPicPr>
          <p:nvPr/>
        </p:nvPicPr>
        <p:blipFill>
          <a:blip r:embed="rId2" cstate="print"/>
          <a:srcRect/>
          <a:stretch>
            <a:fillRect/>
          </a:stretch>
        </p:blipFill>
        <p:spPr bwMode="auto">
          <a:xfrm>
            <a:off x="6000206" y="685800"/>
            <a:ext cx="2419894" cy="2971800"/>
          </a:xfrm>
          <a:prstGeom prst="rect">
            <a:avLst/>
          </a:prstGeom>
          <a:noFill/>
        </p:spPr>
      </p:pic>
      <p:sp>
        <p:nvSpPr>
          <p:cNvPr id="2" name="Content Placeholder 1"/>
          <p:cNvSpPr>
            <a:spLocks noGrp="1"/>
          </p:cNvSpPr>
          <p:nvPr>
            <p:ph idx="1"/>
          </p:nvPr>
        </p:nvSpPr>
        <p:spPr>
          <a:xfrm>
            <a:off x="457200" y="1524000"/>
            <a:ext cx="4953000" cy="4572000"/>
          </a:xfrm>
        </p:spPr>
        <p:txBody>
          <a:bodyPr>
            <a:normAutofit lnSpcReduction="10000"/>
          </a:bodyPr>
          <a:lstStyle/>
          <a:p>
            <a:r>
              <a:rPr lang="en-US" sz="3200" dirty="0" smtClean="0">
                <a:solidFill>
                  <a:schemeClr val="tx2">
                    <a:lumMod val="75000"/>
                  </a:schemeClr>
                </a:solidFill>
              </a:rPr>
              <a:t>Born  and raised in Florence, Italy</a:t>
            </a:r>
          </a:p>
          <a:p>
            <a:endParaRPr lang="en-US" sz="3200" dirty="0" smtClean="0">
              <a:solidFill>
                <a:schemeClr val="tx2">
                  <a:lumMod val="75000"/>
                </a:schemeClr>
              </a:solidFill>
            </a:endParaRPr>
          </a:p>
          <a:p>
            <a:r>
              <a:rPr lang="en-US" sz="3200" dirty="0" smtClean="0">
                <a:solidFill>
                  <a:schemeClr val="tx2">
                    <a:lumMod val="75000"/>
                  </a:schemeClr>
                </a:solidFill>
              </a:rPr>
              <a:t>Learned the basics at the Stonemason’s </a:t>
            </a:r>
          </a:p>
          <a:p>
            <a:pPr>
              <a:buNone/>
            </a:pPr>
            <a:r>
              <a:rPr lang="en-US" sz="3200" dirty="0" smtClean="0">
                <a:solidFill>
                  <a:schemeClr val="tx2">
                    <a:lumMod val="75000"/>
                  </a:schemeClr>
                </a:solidFill>
              </a:rPr>
              <a:t>Guild</a:t>
            </a:r>
          </a:p>
          <a:p>
            <a:endParaRPr lang="en-US" sz="3200" dirty="0" smtClean="0">
              <a:solidFill>
                <a:schemeClr val="tx2">
                  <a:lumMod val="75000"/>
                </a:schemeClr>
              </a:solidFill>
            </a:endParaRPr>
          </a:p>
          <a:p>
            <a:r>
              <a:rPr lang="en-US" sz="3200" dirty="0" smtClean="0">
                <a:solidFill>
                  <a:schemeClr val="tx2">
                    <a:lumMod val="75000"/>
                  </a:schemeClr>
                </a:solidFill>
              </a:rPr>
              <a:t>Not much is known about his early years</a:t>
            </a:r>
          </a:p>
          <a:p>
            <a:endParaRPr lang="en-US" dirty="0" smtClean="0"/>
          </a:p>
          <a:p>
            <a:endParaRPr lang="en-US" dirty="0"/>
          </a:p>
        </p:txBody>
      </p:sp>
      <p:sp>
        <p:nvSpPr>
          <p:cNvPr id="3" name="Title 2"/>
          <p:cNvSpPr>
            <a:spLocks noGrp="1"/>
          </p:cNvSpPr>
          <p:nvPr>
            <p:ph type="title"/>
          </p:nvPr>
        </p:nvSpPr>
        <p:spPr>
          <a:xfrm>
            <a:off x="3124200" y="152400"/>
            <a:ext cx="5562600" cy="1219200"/>
          </a:xfrm>
        </p:spPr>
        <p:txBody>
          <a:bodyPr/>
          <a:lstStyle/>
          <a:p>
            <a:r>
              <a:rPr lang="en-US" dirty="0" smtClean="0"/>
              <a:t>Short Bi0</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5638800" cy="4572000"/>
          </a:xfrm>
        </p:spPr>
        <p:txBody>
          <a:bodyPr/>
          <a:lstStyle/>
          <a:p>
            <a:r>
              <a:rPr lang="en-US" dirty="0" smtClean="0"/>
              <a:t>The </a:t>
            </a:r>
            <a:r>
              <a:rPr lang="en-US" dirty="0" err="1" smtClean="0"/>
              <a:t>Marzocco</a:t>
            </a:r>
            <a:r>
              <a:rPr lang="en-US" dirty="0" smtClean="0"/>
              <a:t> – Lion of Florentines carved into sandstone in 1418.</a:t>
            </a:r>
          </a:p>
          <a:p>
            <a:endParaRPr lang="en-US" dirty="0" smtClean="0"/>
          </a:p>
          <a:p>
            <a:r>
              <a:rPr lang="en-US" dirty="0" smtClean="0"/>
              <a:t>The David – One of his earliest works. Built in 1408, reworked in 1416. Built to decorate the </a:t>
            </a:r>
          </a:p>
          <a:p>
            <a:pPr>
              <a:buNone/>
            </a:pPr>
            <a:r>
              <a:rPr lang="en-US" dirty="0" smtClean="0"/>
              <a:t>	Cathedral</a:t>
            </a:r>
          </a:p>
          <a:p>
            <a:endParaRPr lang="en-US" dirty="0" smtClean="0"/>
          </a:p>
          <a:p>
            <a:endParaRPr lang="en-US" dirty="0"/>
          </a:p>
        </p:txBody>
      </p:sp>
      <p:sp>
        <p:nvSpPr>
          <p:cNvPr id="3" name="Title 2"/>
          <p:cNvSpPr>
            <a:spLocks noGrp="1"/>
          </p:cNvSpPr>
          <p:nvPr>
            <p:ph type="title"/>
          </p:nvPr>
        </p:nvSpPr>
        <p:spPr/>
        <p:txBody>
          <a:bodyPr/>
          <a:lstStyle/>
          <a:p>
            <a:r>
              <a:rPr lang="en-US" dirty="0" smtClean="0"/>
              <a:t>Famous work</a:t>
            </a:r>
            <a:endParaRPr lang="en-US" dirty="0"/>
          </a:p>
        </p:txBody>
      </p:sp>
      <p:pic>
        <p:nvPicPr>
          <p:cNvPr id="26626" name="Picture 2" descr="http://www.lib-art.com/imgpainting/1/0/9101-marzocco-donatello.jpg"/>
          <p:cNvPicPr>
            <a:picLocks noChangeAspect="1" noChangeArrowheads="1"/>
          </p:cNvPicPr>
          <p:nvPr/>
        </p:nvPicPr>
        <p:blipFill>
          <a:blip r:embed="rId2" cstate="print"/>
          <a:srcRect/>
          <a:stretch>
            <a:fillRect/>
          </a:stretch>
        </p:blipFill>
        <p:spPr bwMode="auto">
          <a:xfrm>
            <a:off x="6934200" y="381000"/>
            <a:ext cx="1528806" cy="2362200"/>
          </a:xfrm>
          <a:prstGeom prst="rect">
            <a:avLst/>
          </a:prstGeom>
          <a:noFill/>
        </p:spPr>
      </p:pic>
      <p:pic>
        <p:nvPicPr>
          <p:cNvPr id="26628" name="Picture 4" descr="http://www.shafe.co.uk/crystal/images/lshafe/Donatello_David.jpg"/>
          <p:cNvPicPr>
            <a:picLocks noChangeAspect="1" noChangeArrowheads="1"/>
          </p:cNvPicPr>
          <p:nvPr/>
        </p:nvPicPr>
        <p:blipFill>
          <a:blip r:embed="rId3" cstate="print"/>
          <a:srcRect/>
          <a:stretch>
            <a:fillRect/>
          </a:stretch>
        </p:blipFill>
        <p:spPr bwMode="auto">
          <a:xfrm>
            <a:off x="5943600" y="2971800"/>
            <a:ext cx="1828800" cy="3525516"/>
          </a:xfrm>
          <a:prstGeom prst="rect">
            <a:avLst/>
          </a:prstGeom>
          <a:noFill/>
        </p:spPr>
      </p:pic>
      <p:sp>
        <p:nvSpPr>
          <p:cNvPr id="7" name="Rectangle 6"/>
          <p:cNvSpPr/>
          <p:nvPr/>
        </p:nvSpPr>
        <p:spPr>
          <a:xfrm>
            <a:off x="6400800" y="4648200"/>
            <a:ext cx="762000" cy="304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324600" y="4648200"/>
            <a:ext cx="990600" cy="307777"/>
          </a:xfrm>
          <a:prstGeom prst="rect">
            <a:avLst/>
          </a:prstGeom>
          <a:noFill/>
        </p:spPr>
        <p:txBody>
          <a:bodyPr wrap="square" rtlCol="0">
            <a:spAutoFit/>
          </a:bodyPr>
          <a:lstStyle/>
          <a:p>
            <a:r>
              <a:rPr lang="en-US" sz="1400" dirty="0" smtClean="0"/>
              <a:t>Censored</a:t>
            </a:r>
            <a:endParaRPr lang="en-US" sz="1400" dirty="0"/>
          </a:p>
        </p:txBody>
      </p:sp>
      <p:pic>
        <p:nvPicPr>
          <p:cNvPr id="2050" name="Picture 2" descr="http://www.google.com/images?q=tbn:TEZxJDxD6NHo8M::www.shafe.co.uk/crystal/images/lshafe/Donatello_Gattamelata.jpg&amp;t=1&amp;h=196&amp;w=144&amp;usg=__7rGC_w81VD5WGdjRoiinyxGZ4uw=">
            <a:hlinkClick r:id="rId4"/>
          </p:cNvPr>
          <p:cNvPicPr>
            <a:picLocks noChangeAspect="1" noChangeArrowheads="1"/>
          </p:cNvPicPr>
          <p:nvPr/>
        </p:nvPicPr>
        <p:blipFill>
          <a:blip r:embed="rId5" cstate="print"/>
          <a:srcRect/>
          <a:stretch>
            <a:fillRect/>
          </a:stretch>
        </p:blipFill>
        <p:spPr bwMode="auto">
          <a:xfrm>
            <a:off x="381000" y="4648200"/>
            <a:ext cx="1371600" cy="186690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Donatello is considered one of the greatest sculptors of all time, and the founder of modern sculpting</a:t>
            </a:r>
          </a:p>
          <a:p>
            <a:r>
              <a:rPr lang="en-US" dirty="0" smtClean="0"/>
              <a:t>Donatello had an immense impact on the art and the artists of the Renaissance. He invented the shallow relief technique. In the shallow relief technique the sculpture seems deep but is actually done on a very shallow plane.</a:t>
            </a:r>
          </a:p>
          <a:p>
            <a:r>
              <a:rPr lang="en-US" dirty="0" smtClean="0"/>
              <a:t>He also made the first bronze sculpture.</a:t>
            </a:r>
          </a:p>
          <a:p>
            <a:r>
              <a:rPr lang="en-US" dirty="0" smtClean="0"/>
              <a:t>Techniques still used today.</a:t>
            </a:r>
          </a:p>
          <a:p>
            <a:pPr>
              <a:buNone/>
            </a:pPr>
            <a:endParaRPr lang="en-US" dirty="0"/>
          </a:p>
        </p:txBody>
      </p:sp>
      <p:sp>
        <p:nvSpPr>
          <p:cNvPr id="3" name="Title 2"/>
          <p:cNvSpPr>
            <a:spLocks noGrp="1"/>
          </p:cNvSpPr>
          <p:nvPr>
            <p:ph type="title"/>
          </p:nvPr>
        </p:nvSpPr>
        <p:spPr/>
        <p:txBody>
          <a:bodyPr/>
          <a:lstStyle/>
          <a:p>
            <a:r>
              <a:rPr lang="en-US" dirty="0" smtClean="0"/>
              <a:t>Renaissance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65</TotalTime>
  <Words>140</Words>
  <Application>Microsoft Office PowerPoint</Application>
  <PresentationFormat>On-screen Show (4:3)</PresentationFormat>
  <Paragraphs>21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Paper</vt:lpstr>
      <vt:lpstr>Donatello</vt:lpstr>
      <vt:lpstr>Short Bi0</vt:lpstr>
      <vt:lpstr>Famous work</vt:lpstr>
      <vt:lpstr>Renaissance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Donatello</dc:title>
  <dc:creator>admin</dc:creator>
  <cp:lastModifiedBy>admin</cp:lastModifiedBy>
  <cp:revision>6</cp:revision>
  <dcterms:created xsi:type="dcterms:W3CDTF">2011-04-15T13:49:26Z</dcterms:created>
  <dcterms:modified xsi:type="dcterms:W3CDTF">2011-04-19T14:29:26Z</dcterms:modified>
</cp:coreProperties>
</file>